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7" r:id="rId2"/>
    <p:sldId id="301" r:id="rId3"/>
    <p:sldId id="5054" r:id="rId4"/>
    <p:sldId id="260" r:id="rId5"/>
    <p:sldId id="362" r:id="rId6"/>
    <p:sldId id="366" r:id="rId7"/>
    <p:sldId id="2076137129" r:id="rId8"/>
    <p:sldId id="5079" r:id="rId9"/>
    <p:sldId id="5080" r:id="rId10"/>
    <p:sldId id="2134805708" r:id="rId11"/>
    <p:sldId id="2076137124" r:id="rId12"/>
    <p:sldId id="2076137134" r:id="rId13"/>
    <p:sldId id="2134805631" r:id="rId14"/>
    <p:sldId id="2134805633" r:id="rId15"/>
    <p:sldId id="2134805632" r:id="rId16"/>
    <p:sldId id="2134805709" r:id="rId17"/>
    <p:sldId id="2076137170" r:id="rId18"/>
    <p:sldId id="2076137127" r:id="rId19"/>
    <p:sldId id="2134805556" r:id="rId20"/>
    <p:sldId id="2134805557" r:id="rId21"/>
    <p:sldId id="2076137131" r:id="rId22"/>
    <p:sldId id="2134805558" r:id="rId23"/>
    <p:sldId id="2076137132" r:id="rId24"/>
    <p:sldId id="2134805710" r:id="rId25"/>
    <p:sldId id="2134805568" r:id="rId26"/>
    <p:sldId id="2134805582" r:id="rId27"/>
    <p:sldId id="2134805577" r:id="rId28"/>
    <p:sldId id="2134805572" r:id="rId29"/>
    <p:sldId id="2134805574" r:id="rId30"/>
    <p:sldId id="2134805601" r:id="rId31"/>
    <p:sldId id="2134805602" r:id="rId32"/>
    <p:sldId id="2134805603" r:id="rId33"/>
    <p:sldId id="2134805606" r:id="rId34"/>
    <p:sldId id="2134805634" r:id="rId35"/>
    <p:sldId id="2134805605" r:id="rId36"/>
    <p:sldId id="2134805636" r:id="rId37"/>
    <p:sldId id="2134805559" r:id="rId38"/>
    <p:sldId id="2134805581" r:id="rId39"/>
    <p:sldId id="2134805560" r:id="rId40"/>
    <p:sldId id="2134805562" r:id="rId41"/>
    <p:sldId id="2134805563" r:id="rId42"/>
    <p:sldId id="2134805607" r:id="rId43"/>
    <p:sldId id="2134805608" r:id="rId44"/>
    <p:sldId id="2134805635" r:id="rId45"/>
    <p:sldId id="2134805637" r:id="rId46"/>
    <p:sldId id="2134805565" r:id="rId47"/>
    <p:sldId id="2134805566" r:id="rId48"/>
    <p:sldId id="2134805591" r:id="rId49"/>
    <p:sldId id="2134805583" r:id="rId50"/>
    <p:sldId id="2134805586" r:id="rId51"/>
    <p:sldId id="2134805584" r:id="rId52"/>
    <p:sldId id="2134805585" r:id="rId53"/>
    <p:sldId id="2134805595" r:id="rId54"/>
    <p:sldId id="2134805593" r:id="rId55"/>
    <p:sldId id="2134805590" r:id="rId56"/>
    <p:sldId id="2134805596" r:id="rId57"/>
    <p:sldId id="2134805592" r:id="rId58"/>
    <p:sldId id="2134805589" r:id="rId59"/>
    <p:sldId id="2134805594" r:id="rId60"/>
    <p:sldId id="3201" r:id="rId61"/>
    <p:sldId id="3164" r:id="rId62"/>
    <p:sldId id="2076137135" r:id="rId63"/>
    <p:sldId id="3194" r:id="rId64"/>
    <p:sldId id="3204" r:id="rId65"/>
    <p:sldId id="3187" r:id="rId66"/>
    <p:sldId id="2581" r:id="rId67"/>
    <p:sldId id="2076136257" r:id="rId68"/>
    <p:sldId id="3191" r:id="rId69"/>
    <p:sldId id="2076137137" r:id="rId70"/>
    <p:sldId id="3192" r:id="rId71"/>
    <p:sldId id="2134805711" r:id="rId72"/>
    <p:sldId id="2134805712" r:id="rId73"/>
    <p:sldId id="2134805713" r:id="rId74"/>
    <p:sldId id="2134805714" r:id="rId75"/>
    <p:sldId id="3218" r:id="rId76"/>
    <p:sldId id="3233" r:id="rId77"/>
    <p:sldId id="3234" r:id="rId78"/>
    <p:sldId id="3219" r:id="rId79"/>
    <p:sldId id="2134805700" r:id="rId80"/>
    <p:sldId id="2134805701" r:id="rId81"/>
    <p:sldId id="2134805703" r:id="rId82"/>
    <p:sldId id="2134805704" r:id="rId83"/>
    <p:sldId id="4950" r:id="rId84"/>
    <p:sldId id="4926" r:id="rId85"/>
    <p:sldId id="2134805716" r:id="rId86"/>
    <p:sldId id="4928" r:id="rId87"/>
    <p:sldId id="2134805715" r:id="rId88"/>
    <p:sldId id="4929" r:id="rId89"/>
    <p:sldId id="4930" r:id="rId90"/>
    <p:sldId id="4931" r:id="rId91"/>
    <p:sldId id="4932" r:id="rId92"/>
    <p:sldId id="4933" r:id="rId93"/>
    <p:sldId id="4991" r:id="rId94"/>
    <p:sldId id="5027" r:id="rId95"/>
    <p:sldId id="2134805615" r:id="rId96"/>
    <p:sldId id="2134805616" r:id="rId97"/>
    <p:sldId id="2134805617" r:id="rId98"/>
    <p:sldId id="2134805618" r:id="rId99"/>
    <p:sldId id="2134805619" r:id="rId100"/>
    <p:sldId id="2134805620" r:id="rId101"/>
    <p:sldId id="2134805621" r:id="rId102"/>
    <p:sldId id="2134805622" r:id="rId103"/>
    <p:sldId id="2134805623" r:id="rId104"/>
    <p:sldId id="2134805624" r:id="rId105"/>
    <p:sldId id="2134805625" r:id="rId106"/>
    <p:sldId id="2134805626" r:id="rId107"/>
    <p:sldId id="2134805627" r:id="rId108"/>
    <p:sldId id="2134805628" r:id="rId109"/>
    <p:sldId id="2134805629" r:id="rId110"/>
    <p:sldId id="2134805630"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9"/>
            <p14:sldId id="5079"/>
            <p14:sldId id="5080"/>
            <p14:sldId id="2134805708"/>
            <p14:sldId id="2076137124"/>
            <p14:sldId id="2076137134"/>
            <p14:sldId id="2134805631"/>
            <p14:sldId id="2134805633"/>
            <p14:sldId id="2134805632"/>
            <p14:sldId id="2134805709"/>
            <p14:sldId id="2076137170"/>
            <p14:sldId id="2076137127"/>
          </p14:sldIdLst>
        </p14:section>
        <p14:section name="DAY 1" id="{9A603BEC-B55F-47B6-8AC7-F7BEBBCECE4F}">
          <p14:sldIdLst>
            <p14:sldId id="2134805556"/>
            <p14:sldId id="2134805557"/>
            <p14:sldId id="2076137131"/>
            <p14:sldId id="2134805558"/>
            <p14:sldId id="2076137132"/>
            <p14:sldId id="2134805710"/>
            <p14:sldId id="2134805568"/>
            <p14:sldId id="2134805582"/>
            <p14:sldId id="2134805577"/>
            <p14:sldId id="2134805572"/>
            <p14:sldId id="2134805574"/>
            <p14:sldId id="2134805601"/>
            <p14:sldId id="2134805602"/>
            <p14:sldId id="2134805603"/>
            <p14:sldId id="2134805606"/>
            <p14:sldId id="2134805634"/>
            <p14:sldId id="2134805605"/>
            <p14:sldId id="2134805636"/>
            <p14:sldId id="2134805559"/>
            <p14:sldId id="2134805581"/>
            <p14:sldId id="2134805560"/>
            <p14:sldId id="2134805562"/>
            <p14:sldId id="2134805563"/>
            <p14:sldId id="2134805607"/>
            <p14:sldId id="2134805608"/>
            <p14:sldId id="2134805635"/>
            <p14:sldId id="2134805637"/>
            <p14:sldId id="2134805565"/>
            <p14:sldId id="2134805566"/>
            <p14:sldId id="2134805591"/>
            <p14:sldId id="2134805583"/>
            <p14:sldId id="2134805586"/>
            <p14:sldId id="2134805584"/>
            <p14:sldId id="2134805585"/>
            <p14:sldId id="2134805595"/>
            <p14:sldId id="2134805593"/>
            <p14:sldId id="2134805590"/>
            <p14:sldId id="2134805596"/>
            <p14:sldId id="2134805592"/>
            <p14:sldId id="2134805589"/>
            <p14:sldId id="2134805594"/>
            <p14:sldId id="3201"/>
            <p14:sldId id="3164"/>
            <p14:sldId id="2076137135"/>
            <p14:sldId id="3194"/>
            <p14:sldId id="3204"/>
            <p14:sldId id="3187"/>
            <p14:sldId id="2581"/>
            <p14:sldId id="2076136257"/>
            <p14:sldId id="3191"/>
            <p14:sldId id="2076137137"/>
            <p14:sldId id="3192"/>
            <p14:sldId id="2134805711"/>
            <p14:sldId id="2134805712"/>
            <p14:sldId id="2134805713"/>
            <p14:sldId id="2134805714"/>
            <p14:sldId id="3218"/>
            <p14:sldId id="3233"/>
            <p14:sldId id="3234"/>
            <p14:sldId id="3219"/>
            <p14:sldId id="2134805700"/>
            <p14:sldId id="2134805701"/>
            <p14:sldId id="2134805703"/>
            <p14:sldId id="2134805704"/>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1" d="100"/>
          <a:sy n="151" d="100"/>
        </p:scale>
        <p:origin x="642"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Sat, 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1439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75036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9473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12</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Sat, 8/7/2021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openclipart.org/detail/31807/fwd__bubble_hand_drawn-by-rejon-17766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e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svg"/><Relationship Id="rId10" Type="http://schemas.openxmlformats.org/officeDocument/2006/relationships/image" Target="../media/image44.emf"/><Relationship Id="rId4" Type="http://schemas.openxmlformats.org/officeDocument/2006/relationships/image" Target="../media/image38.png"/><Relationship Id="rId9" Type="http://schemas.openxmlformats.org/officeDocument/2006/relationships/image" Target="../media/image4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wmf"/><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image" Target="../media/image65.wmf"/></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129.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August 31,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pic>
        <p:nvPicPr>
          <p:cNvPr id="1026" name="Picture 2">
            <a:extLst>
              <a:ext uri="{FF2B5EF4-FFF2-40B4-BE49-F238E27FC236}">
                <a16:creationId xmlns:a16="http://schemas.microsoft.com/office/drawing/2014/main" id="{D7EB0B42-FAC4-4BAF-A433-F8845406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295" y="635000"/>
            <a:ext cx="4341409"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6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C06F3BBB-9D24-CB47-B818-884549F3F9B6}"/>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1ED091DA-7DFF-574F-8E26-4C6925BE05D4}"/>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6F166F87-8DC2-C744-81A9-472E4E2FCD5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A24837C9-4C77-EC4D-A6BF-B654A9714B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a:p>
            <a:r>
              <a:rPr lang="en-US" dirty="0"/>
              <a:t>Exam DP-203 strategy</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2714261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2867699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403582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a:t>
            </a:r>
          </a:p>
          <a:p>
            <a:r>
              <a:rPr lang="en-US" dirty="0"/>
              <a:t>Monitor and optimize data</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97360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1271328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8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3258661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3182652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1963147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313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161062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4261344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344313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83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07446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147351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126771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 instead of group chat, please</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278252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96985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3401580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460761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9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44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426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202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099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35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9060</TotalTime>
  <Words>3676</Words>
  <Application>Microsoft Office PowerPoint</Application>
  <PresentationFormat>On-screen Show (16:9)</PresentationFormat>
  <Paragraphs>690</Paragraphs>
  <Slides>110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Arial</vt:lpstr>
      <vt:lpstr>Calibri</vt:lpstr>
      <vt:lpstr>Consolas</vt:lpstr>
      <vt:lpstr>Gotham Medium</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Session Recordings</vt:lpstr>
      <vt:lpstr>Data Engineer Cert Changes in 2021</vt:lpstr>
      <vt:lpstr>Data Engineer Cert Changes in 2021</vt:lpstr>
      <vt:lpstr>What is an Azure Data Engineer?</vt:lpstr>
      <vt:lpstr>Azure Data Fundamentals</vt:lpstr>
      <vt:lpstr>Azure Data Scientist Associate</vt:lpstr>
      <vt:lpstr>Azure Data Analyst Associate</vt:lpstr>
      <vt:lpstr> </vt:lpstr>
      <vt:lpstr>Thank you!</vt:lpstr>
      <vt:lpstr>Data Types</vt:lpstr>
      <vt:lpstr>Data Workload Types</vt:lpstr>
      <vt:lpstr>Data Processing Types</vt:lpstr>
      <vt:lpstr>Data Analytics</vt:lpstr>
      <vt:lpstr>Non-Binary Data Formats</vt:lpstr>
      <vt:lpstr>Binary Data Formats</vt:lpstr>
      <vt:lpstr>Relational Database Tables</vt:lpstr>
      <vt:lpstr>ACID Principle</vt:lpstr>
      <vt:lpstr>Normalization</vt:lpstr>
      <vt:lpstr>Table Relationships</vt:lpstr>
      <vt:lpstr>SQL Statement Categories</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 Characteristics</vt:lpstr>
      <vt:lpstr>CAP Theorem</vt:lpstr>
      <vt:lpstr>Azure Blob Storage</vt:lpstr>
      <vt:lpstr>Azure Table Storage</vt:lpstr>
      <vt:lpstr>Azure Cosmos DB</vt:lpstr>
      <vt:lpstr>Request Units (RUs)</vt:lpstr>
      <vt:lpstr>Cosmos DB Partitioning</vt:lpstr>
      <vt:lpstr>Consistency Levels</vt:lpstr>
      <vt:lpstr>Cosmos DB Resource Model</vt:lpstr>
      <vt:lpstr>Cosmos DB APIs</vt:lpstr>
      <vt:lpstr>Cosmos DB SQL API</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Network security</vt:lpstr>
      <vt:lpstr>Identity and access</vt:lpstr>
      <vt:lpstr>Encryption</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Lambda Architecture</vt:lpstr>
      <vt:lpstr>Kappa Architecture</vt:lpstr>
      <vt:lpstr>Lambda Architecture with Databricks</vt:lpstr>
      <vt:lpstr>Kappa Architecture with Databricks</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195</cp:revision>
  <dcterms:created xsi:type="dcterms:W3CDTF">2015-09-28T19:52:00Z</dcterms:created>
  <dcterms:modified xsi:type="dcterms:W3CDTF">2021-08-07T21:00:30Z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